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58" r:id="rId3"/>
    <p:sldId id="259" r:id="rId4"/>
    <p:sldId id="257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3C6D86BB-0375-BF49-A284-8A39CF29C5F6}">
          <p14:sldIdLst>
            <p14:sldId id="256"/>
            <p14:sldId id="258"/>
            <p14:sldId id="259"/>
            <p14:sldId id="257"/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72"/>
  </p:normalViewPr>
  <p:slideViewPr>
    <p:cSldViewPr snapToGrid="0" snapToObjects="1">
      <p:cViewPr varScale="1">
        <p:scale>
          <a:sx n="99" d="100"/>
          <a:sy n="99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7/7/21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870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7/7/21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914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7/7/21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949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7/7/21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293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7/7/21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909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7/7/21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371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7/7/21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989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7/7/21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386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7/7/21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493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7/7/21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921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7/7/21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21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7/7/21</a:t>
            </a:fld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9847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D20674-CF0C-4687-81B6-A613F871A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Blurred light decorations">
            <a:extLst>
              <a:ext uri="{FF2B5EF4-FFF2-40B4-BE49-F238E27FC236}">
                <a16:creationId xmlns:a16="http://schemas.microsoft.com/office/drawing/2014/main" id="{EBF3C835-F592-47C3-8E00-9C1E1E1397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r="11111"/>
          <a:stretch/>
        </p:blipFill>
        <p:spPr>
          <a:xfrm>
            <a:off x="-516131" y="-121915"/>
            <a:ext cx="13017224" cy="732219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C2BD3211-5B9B-40DA-8BD0-C3426AE78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9872" y="0"/>
            <a:ext cx="113367" cy="113367"/>
          </a:xfrm>
          <a:prstGeom prst="ellipse">
            <a:avLst/>
          </a:prstGeom>
          <a:solidFill>
            <a:srgbClr val="F39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D8121B6-45E6-447F-87B8-58EDD064E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8414" y="63468"/>
            <a:ext cx="56114" cy="56114"/>
          </a:xfrm>
          <a:prstGeom prst="ellipse">
            <a:avLst/>
          </a:prstGeom>
          <a:solidFill>
            <a:srgbClr val="F39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C95B8E3-CBB0-4A5C-B65B-59C12D44B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2370" y="655738"/>
            <a:ext cx="466441" cy="46644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EA710C0-F536-4B31-8D0F-28E2F0893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9769" y="579797"/>
            <a:ext cx="113367" cy="11336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1EB61F8-34CD-4251-9B31-59AB92843F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0824" y="374048"/>
            <a:ext cx="230878" cy="230878"/>
          </a:xfrm>
          <a:prstGeom prst="ellipse">
            <a:avLst/>
          </a:prstGeom>
          <a:solidFill>
            <a:schemeClr val="accent2">
              <a:lumMod val="60000"/>
              <a:lumOff val="40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33FA5DB-69DC-4137-9264-5F838B990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95468" y="971670"/>
            <a:ext cx="113367" cy="11336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22">
            <a:extLst>
              <a:ext uri="{FF2B5EF4-FFF2-40B4-BE49-F238E27FC236}">
                <a16:creationId xmlns:a16="http://schemas.microsoft.com/office/drawing/2014/main" id="{5E98D956-6B7A-4A94-B508-F7A30E6421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334" y="512240"/>
            <a:ext cx="703889" cy="703889"/>
          </a:xfrm>
          <a:prstGeom prst="ellipse">
            <a:avLst/>
          </a:prstGeom>
          <a:solidFill>
            <a:schemeClr val="accent3">
              <a:lumMod val="40000"/>
              <a:lumOff val="60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6A3D2FC-6F98-4157-94A8-7D7FBD56E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41428" y="815149"/>
            <a:ext cx="113367" cy="11336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7AE16AB-F0AB-4AC3-BD8F-336B5D98C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67435" y="1096664"/>
            <a:ext cx="405140" cy="405140"/>
          </a:xfrm>
          <a:prstGeom prst="ellipse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C819BFF-25C5-425C-8CD1-789F7A30D2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524" y="1840754"/>
            <a:ext cx="12188952" cy="501724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D59C5C-837A-F14D-86C7-E3FB639AA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40" y="3688205"/>
            <a:ext cx="8731683" cy="1160465"/>
          </a:xfrm>
        </p:spPr>
        <p:txBody>
          <a:bodyPr anchor="b">
            <a:normAutofit/>
          </a:bodyPr>
          <a:lstStyle/>
          <a:p>
            <a:pPr algn="l"/>
            <a:r>
              <a:rPr lang="en-CA" sz="3800" b="1" dirty="0">
                <a:solidFill>
                  <a:srgbClr val="FFFFFF"/>
                </a:solidFill>
              </a:rPr>
              <a:t>Does our skill at citizen science change with time?</a:t>
            </a:r>
            <a:endParaRPr lang="en-US" sz="38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9411CB-B1B1-D544-B041-FC69429E1A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" y="5121835"/>
            <a:ext cx="8731683" cy="615577"/>
          </a:xfrm>
        </p:spPr>
        <p:txBody>
          <a:bodyPr anchor="t">
            <a:normAutofit/>
          </a:bodyPr>
          <a:lstStyle/>
          <a:p>
            <a:pPr algn="l"/>
            <a:r>
              <a:rPr lang="en-US" sz="2200" dirty="0">
                <a:solidFill>
                  <a:srgbClr val="FFFFFF"/>
                </a:solidFill>
              </a:rPr>
              <a:t>Visions of Science 2021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0BE49C6-06E3-4324-91A8-F25B7DA1D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66319" y="1989824"/>
            <a:ext cx="226735" cy="226735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578ABC8A-B58F-4AAE-8F6F-A07EB9D6D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30" y="2808040"/>
            <a:ext cx="226735" cy="226735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401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0C67172C-B61E-D64E-88EE-2CA0038AD2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926" b="2602"/>
          <a:stretch/>
        </p:blipFill>
        <p:spPr>
          <a:xfrm>
            <a:off x="1059084" y="436986"/>
            <a:ext cx="9879850" cy="582834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9CCC32-6F08-3149-BEC9-0594FD65EDFC}"/>
              </a:ext>
            </a:extLst>
          </p:cNvPr>
          <p:cNvSpPr txBox="1"/>
          <p:nvPr/>
        </p:nvSpPr>
        <p:spPr>
          <a:xfrm>
            <a:off x="0" y="0"/>
            <a:ext cx="5757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Galaxies do not all look the same!</a:t>
            </a:r>
          </a:p>
        </p:txBody>
      </p:sp>
    </p:spTree>
    <p:extLst>
      <p:ext uri="{BB962C8B-B14F-4D97-AF65-F5344CB8AC3E}">
        <p14:creationId xmlns:p14="http://schemas.microsoft.com/office/powerpoint/2010/main" val="2463670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9B5B3C5-A599-465B-B2B9-866E8B208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C84982-7DD0-43B1-8A2D-BFA4DF1B4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5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B7818AA9-82F7-46F6-8A83-1A6258163B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picture containing outdoor object, star, colorful&#10;&#10;Description automatically generated">
            <a:extLst>
              <a:ext uri="{FF2B5EF4-FFF2-40B4-BE49-F238E27FC236}">
                <a16:creationId xmlns:a16="http://schemas.microsoft.com/office/drawing/2014/main" id="{AE5DB7FF-FB74-D54E-AABA-4B0517F786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/>
          </a:blip>
          <a:srcRect t="22251" r="-1" b="21639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64" name="TextBox 5">
            <a:extLst>
              <a:ext uri="{FF2B5EF4-FFF2-40B4-BE49-F238E27FC236}">
                <a16:creationId xmlns:a16="http://schemas.microsoft.com/office/drawing/2014/main" id="{F5B40DC7-65A5-674D-8D11-FCC4F3A8727F}"/>
              </a:ext>
            </a:extLst>
          </p:cNvPr>
          <p:cNvSpPr txBox="1"/>
          <p:nvPr/>
        </p:nvSpPr>
        <p:spPr>
          <a:xfrm>
            <a:off x="5537200" y="5018671"/>
            <a:ext cx="7772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800" dirty="0">
                <a:solidFill>
                  <a:schemeClr val="accent3"/>
                </a:solidFill>
              </a:rPr>
              <a:t>There are lots of galaxies in the universe</a:t>
            </a:r>
          </a:p>
        </p:txBody>
      </p:sp>
    </p:spTree>
    <p:extLst>
      <p:ext uri="{BB962C8B-B14F-4D97-AF65-F5344CB8AC3E}">
        <p14:creationId xmlns:p14="http://schemas.microsoft.com/office/powerpoint/2010/main" val="2383209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B5B3C5-A599-465B-B2B9-866E8B208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C84982-7DD0-43B1-8A2D-BFA4DF1B4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4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B7818AA9-82F7-46F6-8A83-1A6258163B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986C4AE5-539F-DD47-A509-11D84FEC7B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/>
          </a:blip>
          <a:srcRect l="5510" r="2489" b="-1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FCEBDFAC-E3E5-4883-8BE7-B43474AE3B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0450" y="236341"/>
            <a:ext cx="11410891" cy="5901949"/>
            <a:chOff x="310450" y="236341"/>
            <a:chExt cx="11410891" cy="5901949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526A544A-3C76-4502-A741-F4DB0E2CD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5328" y="1050301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17B8593-D171-47B5-8D1A-E34E7B138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0450" y="1144461"/>
              <a:ext cx="226735" cy="226735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1FEF60D4-64F6-450F-B86D-383EEA1C8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88374" y="386135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A97D4A7C-B520-46CB-9A94-711F53997B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65714" y="236341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2B7B976F-E84B-4936-90D7-C8298A5E7B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7185" y="538093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DC91FFEC-59DF-4D22-A925-F51520769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98320" y="5269378"/>
              <a:ext cx="223021" cy="22302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58931E95-0847-47E4-8AEC-312312A0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79878" y="5832510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C094915-EF93-49A0-9B90-C44FB9B5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86119" y="5492399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29428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9B5B3C5-A599-465B-B2B9-866E8B208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C84982-7DD0-43B1-8A2D-BFA4DF1B4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4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55D20674-CF0C-4687-81B6-A613F871A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Content Placeholder 4" descr="A group of fireworks in the sky&#10;&#10;Description automatically generated with medium confidence">
            <a:extLst>
              <a:ext uri="{FF2B5EF4-FFF2-40B4-BE49-F238E27FC236}">
                <a16:creationId xmlns:a16="http://schemas.microsoft.com/office/drawing/2014/main" id="{3F83D3A8-6B82-1F42-9F19-1A1D55CF10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/>
          </a:blip>
          <a:srcRect l="9302" t="7107" r="10698"/>
          <a:stretch/>
        </p:blipFill>
        <p:spPr>
          <a:xfrm>
            <a:off x="20" y="487414"/>
            <a:ext cx="12191980" cy="6370585"/>
          </a:xfrm>
          <a:prstGeom prst="rect">
            <a:avLst/>
          </a:prstGeom>
        </p:spPr>
      </p:pic>
      <p:sp>
        <p:nvSpPr>
          <p:cNvPr id="33" name="Oval 32">
            <a:extLst>
              <a:ext uri="{FF2B5EF4-FFF2-40B4-BE49-F238E27FC236}">
                <a16:creationId xmlns:a16="http://schemas.microsoft.com/office/drawing/2014/main" id="{C2BD3211-5B9B-40DA-8BD0-C3426AE78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9872" y="0"/>
            <a:ext cx="113367" cy="113367"/>
          </a:xfrm>
          <a:prstGeom prst="ellipse">
            <a:avLst/>
          </a:prstGeom>
          <a:solidFill>
            <a:srgbClr val="F39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D8121B6-45E6-447F-87B8-58EDD064E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8414" y="63468"/>
            <a:ext cx="56114" cy="56114"/>
          </a:xfrm>
          <a:prstGeom prst="ellipse">
            <a:avLst/>
          </a:prstGeom>
          <a:solidFill>
            <a:srgbClr val="F39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FC95B8E3-CBB0-4A5C-B65B-59C12D44B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2370" y="655738"/>
            <a:ext cx="466441" cy="46644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EA710C0-F536-4B31-8D0F-28E2F0893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9769" y="579797"/>
            <a:ext cx="113367" cy="11336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11EB61F8-34CD-4251-9B31-59AB92843F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0824" y="374048"/>
            <a:ext cx="230878" cy="230878"/>
          </a:xfrm>
          <a:prstGeom prst="ellipse">
            <a:avLst/>
          </a:prstGeom>
          <a:solidFill>
            <a:schemeClr val="accent2">
              <a:lumMod val="60000"/>
              <a:lumOff val="40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033FA5DB-69DC-4137-9264-5F838B990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95468" y="971670"/>
            <a:ext cx="113367" cy="11336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5E98D956-6B7A-4A94-B508-F7A30E6421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334" y="512240"/>
            <a:ext cx="703889" cy="703889"/>
          </a:xfrm>
          <a:prstGeom prst="ellipse">
            <a:avLst/>
          </a:prstGeom>
          <a:solidFill>
            <a:schemeClr val="accent3">
              <a:lumMod val="40000"/>
              <a:lumOff val="60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6A3D2FC-6F98-4157-94A8-7D7FBD56E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41428" y="815149"/>
            <a:ext cx="113367" cy="11336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17AE16AB-F0AB-4AC3-BD8F-336B5D98C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67435" y="1096664"/>
            <a:ext cx="405140" cy="405140"/>
          </a:xfrm>
          <a:prstGeom prst="ellipse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C819BFF-25C5-425C-8CD1-789F7A30D2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524" y="1840754"/>
            <a:ext cx="12188952" cy="501724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067BD1-7F97-6449-9C1C-040FADB8C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0641" y="4557316"/>
            <a:ext cx="7520429" cy="116046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300" dirty="0">
                <a:solidFill>
                  <a:srgbClr val="FFFFFF"/>
                </a:solidFill>
              </a:rPr>
              <a:t>We can use the human eye/brain to search for patterns in lots of different observations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20BE49C6-06E3-4324-91A8-F25B7DA1D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66319" y="1989824"/>
            <a:ext cx="226735" cy="226735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578ABC8A-B58F-4AAE-8F6F-A07EB9D6D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30" y="2808040"/>
            <a:ext cx="226735" cy="226735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518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D47D7CD-06A5-4710-B816-F23F56C52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058D9C7-7C50-4582-9A60-0569A536A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A0A741-34D7-D942-9833-237F88A97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77240"/>
            <a:ext cx="4606280" cy="2493876"/>
          </a:xfrm>
        </p:spPr>
        <p:txBody>
          <a:bodyPr anchor="b">
            <a:normAutofit/>
          </a:bodyPr>
          <a:lstStyle/>
          <a:p>
            <a:r>
              <a:rPr lang="en-US" sz="4400"/>
              <a:t>How does our ability to classify change with time?</a:t>
            </a:r>
          </a:p>
        </p:txBody>
      </p:sp>
      <p:grpSp>
        <p:nvGrpSpPr>
          <p:cNvPr id="16" name="decorative circles">
            <a:extLst>
              <a:ext uri="{FF2B5EF4-FFF2-40B4-BE49-F238E27FC236}">
                <a16:creationId xmlns:a16="http://schemas.microsoft.com/office/drawing/2014/main" id="{A5A42520-81F5-4CA6-A7DA-9CD71733AB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08627" y="289695"/>
            <a:ext cx="5228154" cy="5966848"/>
            <a:chOff x="6008627" y="289695"/>
            <a:chExt cx="5228154" cy="596684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BDB3C8F9-1E7D-4D3B-A4BF-F97576E5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43605" y="289695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B80C13D-6AE8-4D68-9A8B-49B796A673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03560" y="387281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340680A-5931-4B24-ADEB-7656B70FB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08627" y="5790102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EAF5EEB-C2D5-4D5F-8BF0-0E7961A22E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70340" y="674287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C482DF8-0B0D-4F32-8416-4969600508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08627" y="5407667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 descr="A dog sitting at a desk&#10;&#10;Description automatically generated with medium confidence">
            <a:extLst>
              <a:ext uri="{FF2B5EF4-FFF2-40B4-BE49-F238E27FC236}">
                <a16:creationId xmlns:a16="http://schemas.microsoft.com/office/drawing/2014/main" id="{6169684C-8348-7342-8FFF-E960A9E5ED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39" r="8779" b="-1"/>
          <a:stretch/>
        </p:blipFill>
        <p:spPr>
          <a:xfrm>
            <a:off x="6475068" y="1214970"/>
            <a:ext cx="5716932" cy="5643030"/>
          </a:xfrm>
          <a:custGeom>
            <a:avLst/>
            <a:gdLst/>
            <a:ahLst/>
            <a:cxnLst/>
            <a:rect l="l" t="t" r="r" b="b"/>
            <a:pathLst>
              <a:path w="5716932" h="5643030">
                <a:moveTo>
                  <a:pt x="3371933" y="0"/>
                </a:moveTo>
                <a:cubicBezTo>
                  <a:pt x="4186675" y="0"/>
                  <a:pt x="4933927" y="288960"/>
                  <a:pt x="5516795" y="769986"/>
                </a:cubicBezTo>
                <a:lnTo>
                  <a:pt x="5716932" y="951882"/>
                </a:lnTo>
                <a:lnTo>
                  <a:pt x="5716932" y="5643030"/>
                </a:lnTo>
                <a:lnTo>
                  <a:pt x="884716" y="5643030"/>
                </a:lnTo>
                <a:lnTo>
                  <a:pt x="769986" y="5516796"/>
                </a:lnTo>
                <a:cubicBezTo>
                  <a:pt x="288960" y="4933927"/>
                  <a:pt x="0" y="4186675"/>
                  <a:pt x="0" y="3371933"/>
                </a:cubicBezTo>
                <a:cubicBezTo>
                  <a:pt x="0" y="1509666"/>
                  <a:pt x="1509666" y="0"/>
                  <a:pt x="337193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88605967"/>
      </p:ext>
    </p:extLst>
  </p:cSld>
  <p:clrMapOvr>
    <a:masterClrMapping/>
  </p:clrMapOvr>
</p:sld>
</file>

<file path=ppt/theme/theme1.xml><?xml version="1.0" encoding="utf-8"?>
<a:theme xmlns:a="http://schemas.openxmlformats.org/drawingml/2006/main" name="ConfettiVTI">
  <a:themeElements>
    <a:clrScheme name="AnalogousFromLightSeedLeftStep">
      <a:dk1>
        <a:srgbClr val="000000"/>
      </a:dk1>
      <a:lt1>
        <a:srgbClr val="FFFFFF"/>
      </a:lt1>
      <a:dk2>
        <a:srgbClr val="242E41"/>
      </a:dk2>
      <a:lt2>
        <a:srgbClr val="E2E6E8"/>
      </a:lt2>
      <a:accent1>
        <a:srgbClr val="BE9A87"/>
      </a:accent1>
      <a:accent2>
        <a:srgbClr val="BA7F83"/>
      </a:accent2>
      <a:accent3>
        <a:srgbClr val="C594AC"/>
      </a:accent3>
      <a:accent4>
        <a:srgbClr val="BA7FB4"/>
      </a:accent4>
      <a:accent5>
        <a:srgbClr val="B796C6"/>
      </a:accent5>
      <a:accent6>
        <a:srgbClr val="8E7FBA"/>
      </a:accent6>
      <a:hlink>
        <a:srgbClr val="5B879D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57</Words>
  <Application>Microsoft Macintosh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AvenirNext LT Pro Medium</vt:lpstr>
      <vt:lpstr>Calibri</vt:lpstr>
      <vt:lpstr>Gill Sans Nova</vt:lpstr>
      <vt:lpstr>ConfettiVTI</vt:lpstr>
      <vt:lpstr>Does our skill at citizen science change with time?</vt:lpstr>
      <vt:lpstr>PowerPoint Presentation</vt:lpstr>
      <vt:lpstr>PowerPoint Presentation</vt:lpstr>
      <vt:lpstr>PowerPoint Presentation</vt:lpstr>
      <vt:lpstr>We can use the human eye/brain to search for patterns in lots of different observations</vt:lpstr>
      <vt:lpstr>How does our ability to classify change with time?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Does our skill at citizen science change with time?</dc:title>
  <dc:creator>Renee Hlozek</dc:creator>
  <cp:lastModifiedBy>Renee Hlozek</cp:lastModifiedBy>
  <cp:revision>3</cp:revision>
  <dcterms:created xsi:type="dcterms:W3CDTF">2021-07-07T16:07:52Z</dcterms:created>
  <dcterms:modified xsi:type="dcterms:W3CDTF">2021-07-07T16:37:44Z</dcterms:modified>
</cp:coreProperties>
</file>

<file path=docProps/thumbnail.jpeg>
</file>